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Roboto" panose="020B0604020202020204"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aliaw@spurlocal.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aliaw@spurloca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0" y="9077474"/>
            <a:ext cx="18288000" cy="1209526"/>
            <a:chOff x="0" y="-47625"/>
            <a:chExt cx="4816593" cy="318558"/>
          </a:xfrm>
        </p:grpSpPr>
        <p:sp>
          <p:nvSpPr>
            <p:cNvPr id="85" name="Google Shape;85;p1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004F59"/>
            </a:solidFill>
            <a:ln>
              <a:noFill/>
            </a:ln>
          </p:spPr>
        </p:sp>
        <p:sp>
          <p:nvSpPr>
            <p:cNvPr id="86" name="Google Shape;86;p13"/>
            <p:cNvSpPr txBox="1"/>
            <p:nvPr/>
          </p:nvSpPr>
          <p:spPr>
            <a:xfrm>
              <a:off x="0" y="-47625"/>
              <a:ext cx="481659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7" name="Google Shape;87;p13"/>
          <p:cNvSpPr/>
          <p:nvPr/>
        </p:nvSpPr>
        <p:spPr>
          <a:xfrm>
            <a:off x="0" y="9258300"/>
            <a:ext cx="2571750" cy="1028700"/>
          </a:xfrm>
          <a:custGeom>
            <a:avLst/>
            <a:gdLst/>
            <a:ahLst/>
            <a:cxnLst/>
            <a:rect l="l" t="t" r="r" b="b"/>
            <a:pathLst>
              <a:path w="2571750" h="1028700" extrusionOk="0">
                <a:moveTo>
                  <a:pt x="0" y="0"/>
                </a:moveTo>
                <a:lnTo>
                  <a:pt x="2571750" y="0"/>
                </a:lnTo>
                <a:lnTo>
                  <a:pt x="2571750" y="1028700"/>
                </a:lnTo>
                <a:lnTo>
                  <a:pt x="0" y="1028700"/>
                </a:lnTo>
                <a:lnTo>
                  <a:pt x="0" y="0"/>
                </a:lnTo>
                <a:close/>
              </a:path>
            </a:pathLst>
          </a:custGeom>
          <a:blipFill rotWithShape="1">
            <a:blip r:embed="rId3">
              <a:alphaModFix/>
            </a:blip>
            <a:stretch>
              <a:fillRect/>
            </a:stretch>
          </a:blipFill>
          <a:ln>
            <a:noFill/>
          </a:ln>
        </p:spPr>
      </p:sp>
      <p:sp>
        <p:nvSpPr>
          <p:cNvPr id="88" name="Google Shape;88;p13"/>
          <p:cNvSpPr/>
          <p:nvPr/>
        </p:nvSpPr>
        <p:spPr>
          <a:xfrm>
            <a:off x="3556650" y="2608628"/>
            <a:ext cx="11174700" cy="6285769"/>
          </a:xfrm>
          <a:custGeom>
            <a:avLst/>
            <a:gdLst/>
            <a:ahLst/>
            <a:cxnLst/>
            <a:rect l="l" t="t" r="r" b="b"/>
            <a:pathLst>
              <a:path w="11174700" h="6285769" extrusionOk="0">
                <a:moveTo>
                  <a:pt x="0" y="0"/>
                </a:moveTo>
                <a:lnTo>
                  <a:pt x="11174700" y="0"/>
                </a:lnTo>
                <a:lnTo>
                  <a:pt x="11174700" y="6285769"/>
                </a:lnTo>
                <a:lnTo>
                  <a:pt x="0" y="6285769"/>
                </a:lnTo>
                <a:lnTo>
                  <a:pt x="0" y="0"/>
                </a:lnTo>
                <a:close/>
              </a:path>
            </a:pathLst>
          </a:custGeom>
          <a:blipFill rotWithShape="1">
            <a:blip r:embed="rId4">
              <a:alphaModFix/>
            </a:blip>
            <a:stretch>
              <a:fillRect t="-38885" b="-38883"/>
            </a:stretch>
          </a:blipFill>
          <a:ln>
            <a:noFill/>
          </a:ln>
        </p:spPr>
      </p:sp>
      <p:sp>
        <p:nvSpPr>
          <p:cNvPr id="89" name="Google Shape;89;p13"/>
          <p:cNvSpPr txBox="1"/>
          <p:nvPr/>
        </p:nvSpPr>
        <p:spPr>
          <a:xfrm>
            <a:off x="1773535" y="866775"/>
            <a:ext cx="14740930" cy="137794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000" b="1" i="0" u="none" strike="noStrike" cap="none">
                <a:solidFill>
                  <a:srgbClr val="000000"/>
                </a:solidFill>
                <a:latin typeface="Roboto"/>
                <a:ea typeface="Roboto"/>
                <a:cs typeface="Roboto"/>
                <a:sym typeface="Roboto"/>
              </a:rPr>
              <a:t>CauseVox Guide for Fundraisers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p:nvPr/>
        </p:nvSpPr>
        <p:spPr>
          <a:xfrm>
            <a:off x="3519688" y="3301013"/>
            <a:ext cx="11248623" cy="6985987"/>
          </a:xfrm>
          <a:custGeom>
            <a:avLst/>
            <a:gdLst/>
            <a:ahLst/>
            <a:cxnLst/>
            <a:rect l="l" t="t" r="r" b="b"/>
            <a:pathLst>
              <a:path w="11248623" h="6985987" extrusionOk="0">
                <a:moveTo>
                  <a:pt x="0" y="0"/>
                </a:moveTo>
                <a:lnTo>
                  <a:pt x="11248624" y="0"/>
                </a:lnTo>
                <a:lnTo>
                  <a:pt x="11248624" y="6985987"/>
                </a:lnTo>
                <a:lnTo>
                  <a:pt x="0" y="6985987"/>
                </a:lnTo>
                <a:lnTo>
                  <a:pt x="0" y="0"/>
                </a:lnTo>
                <a:close/>
              </a:path>
            </a:pathLst>
          </a:custGeom>
          <a:blipFill rotWithShape="1">
            <a:blip r:embed="rId3">
              <a:alphaModFix/>
            </a:blip>
            <a:stretch>
              <a:fillRect/>
            </a:stretch>
          </a:blipFill>
          <a:ln>
            <a:noFill/>
          </a:ln>
        </p:spPr>
      </p:sp>
      <p:grpSp>
        <p:nvGrpSpPr>
          <p:cNvPr id="164" name="Google Shape;164;p22"/>
          <p:cNvGrpSpPr/>
          <p:nvPr/>
        </p:nvGrpSpPr>
        <p:grpSpPr>
          <a:xfrm>
            <a:off x="3519688" y="8448824"/>
            <a:ext cx="3886200" cy="1438126"/>
            <a:chOff x="0" y="-47625"/>
            <a:chExt cx="1023526" cy="378766"/>
          </a:xfrm>
        </p:grpSpPr>
        <p:sp>
          <p:nvSpPr>
            <p:cNvPr id="165" name="Google Shape;165;p22"/>
            <p:cNvSpPr/>
            <p:nvPr/>
          </p:nvSpPr>
          <p:spPr>
            <a:xfrm>
              <a:off x="0" y="0"/>
              <a:ext cx="1023526" cy="331141"/>
            </a:xfrm>
            <a:custGeom>
              <a:avLst/>
              <a:gdLst/>
              <a:ahLst/>
              <a:cxnLst/>
              <a:rect l="l" t="t" r="r" b="b"/>
              <a:pathLst>
                <a:path w="1023526" h="331141" extrusionOk="0">
                  <a:moveTo>
                    <a:pt x="0" y="0"/>
                  </a:moveTo>
                  <a:lnTo>
                    <a:pt x="1023526" y="0"/>
                  </a:lnTo>
                  <a:lnTo>
                    <a:pt x="1023526" y="331141"/>
                  </a:lnTo>
                  <a:lnTo>
                    <a:pt x="0" y="331141"/>
                  </a:lnTo>
                  <a:close/>
                </a:path>
              </a:pathLst>
            </a:custGeom>
            <a:solidFill>
              <a:srgbClr val="000000">
                <a:alpha val="0"/>
              </a:srgbClr>
            </a:solidFill>
            <a:ln w="38100" cap="sq" cmpd="sng">
              <a:solidFill>
                <a:srgbClr val="FF3131"/>
              </a:solidFill>
              <a:prstDash val="solid"/>
              <a:miter lim="8000"/>
              <a:headEnd type="none" w="sm" len="sm"/>
              <a:tailEnd type="none" w="sm" len="sm"/>
            </a:ln>
          </p:spPr>
        </p:sp>
        <p:sp>
          <p:nvSpPr>
            <p:cNvPr id="166" name="Google Shape;166;p22"/>
            <p:cNvSpPr txBox="1"/>
            <p:nvPr/>
          </p:nvSpPr>
          <p:spPr>
            <a:xfrm>
              <a:off x="0" y="-47625"/>
              <a:ext cx="1023526" cy="37876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22"/>
          <p:cNvSpPr/>
          <p:nvPr/>
        </p:nvSpPr>
        <p:spPr>
          <a:xfrm rot="10223426">
            <a:off x="4881939" y="7592977"/>
            <a:ext cx="523515" cy="730912"/>
          </a:xfrm>
          <a:custGeom>
            <a:avLst/>
            <a:gdLst/>
            <a:ahLst/>
            <a:cxnLst/>
            <a:rect l="l" t="t" r="r" b="b"/>
            <a:pathLst>
              <a:path w="523515" h="730912" extrusionOk="0">
                <a:moveTo>
                  <a:pt x="0" y="0"/>
                </a:moveTo>
                <a:lnTo>
                  <a:pt x="523516" y="0"/>
                </a:lnTo>
                <a:lnTo>
                  <a:pt x="523516" y="730912"/>
                </a:lnTo>
                <a:lnTo>
                  <a:pt x="0" y="730912"/>
                </a:lnTo>
                <a:lnTo>
                  <a:pt x="0" y="0"/>
                </a:lnTo>
                <a:close/>
              </a:path>
            </a:pathLst>
          </a:custGeom>
          <a:blipFill rotWithShape="1">
            <a:blip r:embed="rId4">
              <a:alphaModFix/>
            </a:blip>
            <a:stretch>
              <a:fillRect/>
            </a:stretch>
          </a:blipFill>
          <a:ln>
            <a:noFill/>
          </a:ln>
        </p:spPr>
      </p:sp>
      <p:sp>
        <p:nvSpPr>
          <p:cNvPr id="168" name="Google Shape;168;p22"/>
          <p:cNvSpPr txBox="1"/>
          <p:nvPr/>
        </p:nvSpPr>
        <p:spPr>
          <a:xfrm>
            <a:off x="1028700" y="895350"/>
            <a:ext cx="10204450"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2: Set up your fundraiser</a:t>
            </a:r>
            <a:endParaRPr/>
          </a:p>
        </p:txBody>
      </p:sp>
      <p:sp>
        <p:nvSpPr>
          <p:cNvPr id="169" name="Google Shape;169;p22"/>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You are welcome to use this appeal section to include anything else you would like people to know about when they read your page.</a:t>
            </a:r>
            <a:endParaRPr/>
          </a:p>
        </p:txBody>
      </p:sp>
      <p:sp>
        <p:nvSpPr>
          <p:cNvPr id="170" name="Google Shape;170;p22"/>
          <p:cNvSpPr txBox="1"/>
          <p:nvPr/>
        </p:nvSpPr>
        <p:spPr>
          <a:xfrm>
            <a:off x="685800" y="6251081"/>
            <a:ext cx="4126200" cy="2111375"/>
          </a:xfrm>
          <a:prstGeom prst="rect">
            <a:avLst/>
          </a:prstGeom>
          <a:noFill/>
          <a:ln>
            <a:noFill/>
          </a:ln>
        </p:spPr>
        <p:txBody>
          <a:bodyPr spcFirstLastPara="1" wrap="square" lIns="0" tIns="0" rIns="0" bIns="0" anchor="t" anchorCtr="0">
            <a:spAutoFit/>
          </a:bodyPr>
          <a:lstStyle/>
          <a:p>
            <a:pPr marL="0" marR="0" lvl="0" indent="0" algn="l" rtl="0">
              <a:lnSpc>
                <a:spcPct val="140020"/>
              </a:lnSpc>
              <a:spcBef>
                <a:spcPts val="0"/>
              </a:spcBef>
              <a:spcAft>
                <a:spcPts val="0"/>
              </a:spcAft>
              <a:buNone/>
            </a:pPr>
            <a:r>
              <a:rPr lang="en-US" sz="1999" b="0" i="0" u="none" strike="noStrike" cap="none">
                <a:solidFill>
                  <a:srgbClr val="000000"/>
                </a:solidFill>
                <a:latin typeface="Roboto"/>
                <a:ea typeface="Roboto"/>
                <a:cs typeface="Roboto"/>
                <a:sym typeface="Roboto"/>
              </a:rPr>
              <a:t>Where possible, we encourage fundraisers to add 2 photos and/or videos so that people visiting your page can learn about your experience with and passion for this organization!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p:nvPr/>
        </p:nvSpPr>
        <p:spPr>
          <a:xfrm>
            <a:off x="1028700" y="4205888"/>
            <a:ext cx="16399815" cy="4059606"/>
          </a:xfrm>
          <a:custGeom>
            <a:avLst/>
            <a:gdLst/>
            <a:ahLst/>
            <a:cxnLst/>
            <a:rect l="l" t="t" r="r" b="b"/>
            <a:pathLst>
              <a:path w="16399815" h="4059606" extrusionOk="0">
                <a:moveTo>
                  <a:pt x="0" y="0"/>
                </a:moveTo>
                <a:lnTo>
                  <a:pt x="16399815" y="0"/>
                </a:lnTo>
                <a:lnTo>
                  <a:pt x="16399815" y="4059606"/>
                </a:lnTo>
                <a:lnTo>
                  <a:pt x="0" y="4059606"/>
                </a:lnTo>
                <a:lnTo>
                  <a:pt x="0" y="0"/>
                </a:lnTo>
                <a:close/>
              </a:path>
            </a:pathLst>
          </a:custGeom>
          <a:blipFill rotWithShape="1">
            <a:blip r:embed="rId3">
              <a:alphaModFix/>
            </a:blip>
            <a:stretch>
              <a:fillRect/>
            </a:stretch>
          </a:blipFill>
          <a:ln>
            <a:noFill/>
          </a:ln>
        </p:spPr>
      </p:sp>
      <p:grpSp>
        <p:nvGrpSpPr>
          <p:cNvPr id="176" name="Google Shape;176;p23"/>
          <p:cNvGrpSpPr/>
          <p:nvPr/>
        </p:nvGrpSpPr>
        <p:grpSpPr>
          <a:xfrm>
            <a:off x="15572435" y="6975379"/>
            <a:ext cx="1686865" cy="850108"/>
            <a:chOff x="0" y="-25988"/>
            <a:chExt cx="509533" cy="256783"/>
          </a:xfrm>
        </p:grpSpPr>
        <p:sp>
          <p:nvSpPr>
            <p:cNvPr id="177" name="Google Shape;177;p23"/>
            <p:cNvSpPr/>
            <p:nvPr/>
          </p:nvSpPr>
          <p:spPr>
            <a:xfrm>
              <a:off x="0" y="0"/>
              <a:ext cx="509533" cy="230795"/>
            </a:xfrm>
            <a:custGeom>
              <a:avLst/>
              <a:gdLst/>
              <a:ahLst/>
              <a:cxnLst/>
              <a:rect l="l" t="t" r="r" b="b"/>
              <a:pathLst>
                <a:path w="509533" h="230795" extrusionOk="0">
                  <a:moveTo>
                    <a:pt x="254767" y="0"/>
                  </a:moveTo>
                  <a:cubicBezTo>
                    <a:pt x="114063" y="0"/>
                    <a:pt x="0" y="51665"/>
                    <a:pt x="0" y="115398"/>
                  </a:cubicBezTo>
                  <a:cubicBezTo>
                    <a:pt x="0" y="179130"/>
                    <a:pt x="114063" y="230795"/>
                    <a:pt x="254767" y="230795"/>
                  </a:cubicBezTo>
                  <a:cubicBezTo>
                    <a:pt x="395470" y="230795"/>
                    <a:pt x="509533" y="179130"/>
                    <a:pt x="509533" y="115398"/>
                  </a:cubicBezTo>
                  <a:cubicBezTo>
                    <a:pt x="509533" y="51665"/>
                    <a:pt x="395470" y="0"/>
                    <a:pt x="254767"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p:nvPr/>
          </p:nvSpPr>
          <p:spPr>
            <a:xfrm>
              <a:off x="47769" y="-25988"/>
              <a:ext cx="413996"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9" name="Google Shape;179;p23"/>
          <p:cNvSpPr txBox="1"/>
          <p:nvPr/>
        </p:nvSpPr>
        <p:spPr>
          <a:xfrm>
            <a:off x="1028700" y="895350"/>
            <a:ext cx="10204450"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2: Set up your fundraiser</a:t>
            </a:r>
            <a:endParaRPr/>
          </a:p>
        </p:txBody>
      </p:sp>
      <p:sp>
        <p:nvSpPr>
          <p:cNvPr id="180" name="Google Shape;180;p23"/>
          <p:cNvSpPr txBox="1"/>
          <p:nvPr/>
        </p:nvSpPr>
        <p:spPr>
          <a:xfrm>
            <a:off x="1028700" y="2234213"/>
            <a:ext cx="15107716" cy="160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At the bottom, double check that you’ve joined the correct organization you want to fundraise for. Once you’re done, click “Create” and your fundraiser page will be published and live.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p:nvPr/>
        </p:nvSpPr>
        <p:spPr>
          <a:xfrm>
            <a:off x="4790805" y="3650756"/>
            <a:ext cx="8706389" cy="6455269"/>
          </a:xfrm>
          <a:custGeom>
            <a:avLst/>
            <a:gdLst/>
            <a:ahLst/>
            <a:cxnLst/>
            <a:rect l="l" t="t" r="r" b="b"/>
            <a:pathLst>
              <a:path w="8706389" h="6455269" extrusionOk="0">
                <a:moveTo>
                  <a:pt x="0" y="0"/>
                </a:moveTo>
                <a:lnTo>
                  <a:pt x="8706390" y="0"/>
                </a:lnTo>
                <a:lnTo>
                  <a:pt x="8706390" y="6455269"/>
                </a:lnTo>
                <a:lnTo>
                  <a:pt x="0" y="6455269"/>
                </a:lnTo>
                <a:lnTo>
                  <a:pt x="0" y="0"/>
                </a:lnTo>
                <a:close/>
              </a:path>
            </a:pathLst>
          </a:custGeom>
          <a:blipFill rotWithShape="1">
            <a:blip r:embed="rId3">
              <a:alphaModFix/>
            </a:blip>
            <a:stretch>
              <a:fillRect/>
            </a:stretch>
          </a:blipFill>
          <a:ln>
            <a:noFill/>
          </a:ln>
        </p:spPr>
      </p:sp>
      <p:sp>
        <p:nvSpPr>
          <p:cNvPr id="186" name="Google Shape;186;p24"/>
          <p:cNvSpPr txBox="1"/>
          <p:nvPr/>
        </p:nvSpPr>
        <p:spPr>
          <a:xfrm>
            <a:off x="1028700" y="895350"/>
            <a:ext cx="10204450"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2: Set up your fundraiser</a:t>
            </a:r>
            <a:endParaRPr/>
          </a:p>
        </p:txBody>
      </p:sp>
      <p:sp>
        <p:nvSpPr>
          <p:cNvPr id="187" name="Google Shape;187;p24"/>
          <p:cNvSpPr txBox="1"/>
          <p:nvPr/>
        </p:nvSpPr>
        <p:spPr>
          <a:xfrm>
            <a:off x="1028700" y="2241056"/>
            <a:ext cx="15107716" cy="160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You are now all set! If you have accidentally joined the wrong organization, you can click “Leave Page” and repeat the process to join the correct one. Feel free to email Amanda at </a:t>
            </a:r>
            <a:r>
              <a:rPr lang="en-US" sz="3000" b="0" i="0" u="sng" strike="noStrike" cap="none">
                <a:solidFill>
                  <a:srgbClr val="000000"/>
                </a:solidFill>
                <a:latin typeface="Roboto"/>
                <a:ea typeface="Roboto"/>
                <a:cs typeface="Roboto"/>
                <a:sym typeface="Roboto"/>
                <a:hlinkClick r:id="rId4">
                  <a:extLst>
                    <a:ext uri="{A12FA001-AC4F-418D-AE19-62706E023703}">
                      <ahyp:hlinkClr xmlns:ahyp="http://schemas.microsoft.com/office/drawing/2018/hyperlinkcolor" val="tx"/>
                    </a:ext>
                  </a:extLst>
                </a:hlinkClick>
              </a:rPr>
              <a:t>aliaw@spurlocal.org</a:t>
            </a:r>
            <a:r>
              <a:rPr lang="en-US" sz="3000" b="0" i="0" u="none" strike="noStrike" cap="none">
                <a:solidFill>
                  <a:srgbClr val="000000"/>
                </a:solidFill>
                <a:latin typeface="Roboto"/>
                <a:ea typeface="Roboto"/>
                <a:cs typeface="Roboto"/>
                <a:sym typeface="Roboto"/>
              </a:rPr>
              <a:t> with any questions as well!</a:t>
            </a:r>
            <a:endParaRPr/>
          </a:p>
        </p:txBody>
      </p:sp>
      <p:grpSp>
        <p:nvGrpSpPr>
          <p:cNvPr id="188" name="Google Shape;188;p24"/>
          <p:cNvGrpSpPr/>
          <p:nvPr/>
        </p:nvGrpSpPr>
        <p:grpSpPr>
          <a:xfrm>
            <a:off x="4870450" y="5800414"/>
            <a:ext cx="1331265" cy="850108"/>
            <a:chOff x="0" y="-25988"/>
            <a:chExt cx="402121" cy="256783"/>
          </a:xfrm>
        </p:grpSpPr>
        <p:sp>
          <p:nvSpPr>
            <p:cNvPr id="189" name="Google Shape;189;p24"/>
            <p:cNvSpPr/>
            <p:nvPr/>
          </p:nvSpPr>
          <p:spPr>
            <a:xfrm>
              <a:off x="0" y="0"/>
              <a:ext cx="402121" cy="230795"/>
            </a:xfrm>
            <a:custGeom>
              <a:avLst/>
              <a:gdLst/>
              <a:ahLst/>
              <a:cxnLst/>
              <a:rect l="l" t="t" r="r" b="b"/>
              <a:pathLst>
                <a:path w="402121" h="230795" extrusionOk="0">
                  <a:moveTo>
                    <a:pt x="201060" y="0"/>
                  </a:moveTo>
                  <a:cubicBezTo>
                    <a:pt x="90018" y="0"/>
                    <a:pt x="0" y="51665"/>
                    <a:pt x="0" y="115398"/>
                  </a:cubicBezTo>
                  <a:cubicBezTo>
                    <a:pt x="0" y="179130"/>
                    <a:pt x="90018" y="230795"/>
                    <a:pt x="201060" y="230795"/>
                  </a:cubicBezTo>
                  <a:cubicBezTo>
                    <a:pt x="312103" y="230795"/>
                    <a:pt x="402121" y="179130"/>
                    <a:pt x="402121" y="115398"/>
                  </a:cubicBezTo>
                  <a:cubicBezTo>
                    <a:pt x="402121" y="51665"/>
                    <a:pt x="312103" y="0"/>
                    <a:pt x="201060"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p:nvPr/>
          </p:nvSpPr>
          <p:spPr>
            <a:xfrm>
              <a:off x="37699" y="-25988"/>
              <a:ext cx="326723"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p:nvPr/>
        </p:nvSpPr>
        <p:spPr>
          <a:xfrm>
            <a:off x="3078204" y="3834413"/>
            <a:ext cx="12131592" cy="6452587"/>
          </a:xfrm>
          <a:custGeom>
            <a:avLst/>
            <a:gdLst/>
            <a:ahLst/>
            <a:cxnLst/>
            <a:rect l="l" t="t" r="r" b="b"/>
            <a:pathLst>
              <a:path w="12131592" h="6452587" extrusionOk="0">
                <a:moveTo>
                  <a:pt x="0" y="0"/>
                </a:moveTo>
                <a:lnTo>
                  <a:pt x="12131592" y="0"/>
                </a:lnTo>
                <a:lnTo>
                  <a:pt x="12131592" y="6452587"/>
                </a:lnTo>
                <a:lnTo>
                  <a:pt x="0" y="6452587"/>
                </a:lnTo>
                <a:lnTo>
                  <a:pt x="0" y="0"/>
                </a:lnTo>
                <a:close/>
              </a:path>
            </a:pathLst>
          </a:custGeom>
          <a:blipFill rotWithShape="1">
            <a:blip r:embed="rId3">
              <a:alphaModFix/>
            </a:blip>
            <a:stretch>
              <a:fillRect l="-3576" r="-3576"/>
            </a:stretch>
          </a:blipFill>
          <a:ln>
            <a:noFill/>
          </a:ln>
        </p:spPr>
      </p:sp>
      <p:grpSp>
        <p:nvGrpSpPr>
          <p:cNvPr id="196" name="Google Shape;196;p25"/>
          <p:cNvGrpSpPr/>
          <p:nvPr/>
        </p:nvGrpSpPr>
        <p:grpSpPr>
          <a:xfrm>
            <a:off x="11487150" y="5851429"/>
            <a:ext cx="2842565" cy="850108"/>
            <a:chOff x="0" y="-25988"/>
            <a:chExt cx="858623" cy="256783"/>
          </a:xfrm>
        </p:grpSpPr>
        <p:sp>
          <p:nvSpPr>
            <p:cNvPr id="197" name="Google Shape;197;p25"/>
            <p:cNvSpPr/>
            <p:nvPr/>
          </p:nvSpPr>
          <p:spPr>
            <a:xfrm>
              <a:off x="0" y="0"/>
              <a:ext cx="858623" cy="230795"/>
            </a:xfrm>
            <a:custGeom>
              <a:avLst/>
              <a:gdLst/>
              <a:ahLst/>
              <a:cxnLst/>
              <a:rect l="l" t="t" r="r" b="b"/>
              <a:pathLst>
                <a:path w="858623" h="230795" extrusionOk="0">
                  <a:moveTo>
                    <a:pt x="429311" y="0"/>
                  </a:moveTo>
                  <a:cubicBezTo>
                    <a:pt x="192209" y="0"/>
                    <a:pt x="0" y="51665"/>
                    <a:pt x="0" y="115398"/>
                  </a:cubicBezTo>
                  <a:cubicBezTo>
                    <a:pt x="0" y="179130"/>
                    <a:pt x="192209" y="230795"/>
                    <a:pt x="429311" y="230795"/>
                  </a:cubicBezTo>
                  <a:cubicBezTo>
                    <a:pt x="666414" y="230795"/>
                    <a:pt x="858623" y="179130"/>
                    <a:pt x="858623" y="115398"/>
                  </a:cubicBezTo>
                  <a:cubicBezTo>
                    <a:pt x="858623" y="51665"/>
                    <a:pt x="666414" y="0"/>
                    <a:pt x="429311"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txBox="1"/>
            <p:nvPr/>
          </p:nvSpPr>
          <p:spPr>
            <a:xfrm>
              <a:off x="80496" y="-25988"/>
              <a:ext cx="697631"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9" name="Google Shape;199;p25"/>
          <p:cNvSpPr txBox="1"/>
          <p:nvPr/>
        </p:nvSpPr>
        <p:spPr>
          <a:xfrm>
            <a:off x="1028700" y="895350"/>
            <a:ext cx="11454600" cy="92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Starting within your portal</a:t>
            </a:r>
            <a:endParaRPr/>
          </a:p>
        </p:txBody>
      </p:sp>
      <p:sp>
        <p:nvSpPr>
          <p:cNvPr id="200" name="Google Shape;200;p25"/>
          <p:cNvSpPr txBox="1"/>
          <p:nvPr/>
        </p:nvSpPr>
        <p:spPr>
          <a:xfrm>
            <a:off x="1028700" y="2234213"/>
            <a:ext cx="15107716" cy="160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If you did not visit an organization’s page to create a fundraiser, you can also login to your CauseVox account. In your dashboard, click “Create” and “New Personal Page” to start a fundraiser.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p:nvPr/>
        </p:nvSpPr>
        <p:spPr>
          <a:xfrm>
            <a:off x="4276026" y="4415950"/>
            <a:ext cx="9735951" cy="5873987"/>
          </a:xfrm>
          <a:custGeom>
            <a:avLst/>
            <a:gdLst/>
            <a:ahLst/>
            <a:cxnLst/>
            <a:rect l="l" t="t" r="r" b="b"/>
            <a:pathLst>
              <a:path w="10329921" h="6102844" extrusionOk="0">
                <a:moveTo>
                  <a:pt x="0" y="0"/>
                </a:moveTo>
                <a:lnTo>
                  <a:pt x="10329922" y="0"/>
                </a:lnTo>
                <a:lnTo>
                  <a:pt x="10329922" y="6102844"/>
                </a:lnTo>
                <a:lnTo>
                  <a:pt x="0" y="6102844"/>
                </a:lnTo>
                <a:lnTo>
                  <a:pt x="0" y="0"/>
                </a:lnTo>
                <a:close/>
              </a:path>
            </a:pathLst>
          </a:custGeom>
          <a:blipFill rotWithShape="1">
            <a:blip r:embed="rId3">
              <a:alphaModFix/>
            </a:blip>
            <a:stretch>
              <a:fillRect/>
            </a:stretch>
          </a:blipFill>
          <a:ln>
            <a:noFill/>
          </a:ln>
        </p:spPr>
      </p:sp>
      <p:sp>
        <p:nvSpPr>
          <p:cNvPr id="206" name="Google Shape;206;p26"/>
          <p:cNvSpPr txBox="1"/>
          <p:nvPr/>
        </p:nvSpPr>
        <p:spPr>
          <a:xfrm>
            <a:off x="1028700" y="895350"/>
            <a:ext cx="11118600" cy="92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Starting within your portal</a:t>
            </a:r>
            <a:endParaRPr/>
          </a:p>
        </p:txBody>
      </p:sp>
      <p:sp>
        <p:nvSpPr>
          <p:cNvPr id="207" name="Google Shape;207;p26"/>
          <p:cNvSpPr txBox="1"/>
          <p:nvPr/>
        </p:nvSpPr>
        <p:spPr>
          <a:xfrm>
            <a:off x="1028700" y="2050556"/>
            <a:ext cx="15107716" cy="2133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This will take you to the same “Create a Fundraiser” page as before. The only difference is at the bottom, where you can connect your page to the organization you want to fundraise for. Search this list, which includes all active nonprofits participating in GivingTuesday this year, and click “Create.”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p:nvPr/>
        </p:nvSpPr>
        <p:spPr>
          <a:xfrm>
            <a:off x="1028700" y="4379765"/>
            <a:ext cx="15107716" cy="5081597"/>
          </a:xfrm>
          <a:custGeom>
            <a:avLst/>
            <a:gdLst/>
            <a:ahLst/>
            <a:cxnLst/>
            <a:rect l="l" t="t" r="r" b="b"/>
            <a:pathLst>
              <a:path w="15107716" h="5081597" extrusionOk="0">
                <a:moveTo>
                  <a:pt x="0" y="0"/>
                </a:moveTo>
                <a:lnTo>
                  <a:pt x="15107716" y="0"/>
                </a:lnTo>
                <a:lnTo>
                  <a:pt x="15107716" y="5081597"/>
                </a:lnTo>
                <a:lnTo>
                  <a:pt x="0" y="5081597"/>
                </a:lnTo>
                <a:lnTo>
                  <a:pt x="0" y="0"/>
                </a:lnTo>
                <a:close/>
              </a:path>
            </a:pathLst>
          </a:custGeom>
          <a:blipFill rotWithShape="1">
            <a:blip r:embed="rId3">
              <a:alphaModFix/>
            </a:blip>
            <a:stretch>
              <a:fillRect/>
            </a:stretch>
          </a:blipFill>
          <a:ln>
            <a:noFill/>
          </a:ln>
        </p:spPr>
      </p:sp>
      <p:grpSp>
        <p:nvGrpSpPr>
          <p:cNvPr id="213" name="Google Shape;213;p27"/>
          <p:cNvGrpSpPr/>
          <p:nvPr/>
        </p:nvGrpSpPr>
        <p:grpSpPr>
          <a:xfrm>
            <a:off x="13647065" y="5280398"/>
            <a:ext cx="1864438" cy="653343"/>
            <a:chOff x="0" y="-25988"/>
            <a:chExt cx="732779" cy="256783"/>
          </a:xfrm>
        </p:grpSpPr>
        <p:sp>
          <p:nvSpPr>
            <p:cNvPr id="214" name="Google Shape;214;p27"/>
            <p:cNvSpPr/>
            <p:nvPr/>
          </p:nvSpPr>
          <p:spPr>
            <a:xfrm>
              <a:off x="0" y="0"/>
              <a:ext cx="732779" cy="230795"/>
            </a:xfrm>
            <a:custGeom>
              <a:avLst/>
              <a:gdLst/>
              <a:ahLst/>
              <a:cxnLst/>
              <a:rect l="l" t="t" r="r" b="b"/>
              <a:pathLst>
                <a:path w="732779" h="230795" extrusionOk="0">
                  <a:moveTo>
                    <a:pt x="366389" y="0"/>
                  </a:moveTo>
                  <a:cubicBezTo>
                    <a:pt x="164038" y="0"/>
                    <a:pt x="0" y="51665"/>
                    <a:pt x="0" y="115398"/>
                  </a:cubicBezTo>
                  <a:cubicBezTo>
                    <a:pt x="0" y="179130"/>
                    <a:pt x="164038" y="230795"/>
                    <a:pt x="366389" y="230795"/>
                  </a:cubicBezTo>
                  <a:cubicBezTo>
                    <a:pt x="568741" y="230795"/>
                    <a:pt x="732779" y="179130"/>
                    <a:pt x="732779" y="115398"/>
                  </a:cubicBezTo>
                  <a:cubicBezTo>
                    <a:pt x="732779" y="51665"/>
                    <a:pt x="568741" y="0"/>
                    <a:pt x="366389"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txBox="1"/>
            <p:nvPr/>
          </p:nvSpPr>
          <p:spPr>
            <a:xfrm>
              <a:off x="68698" y="-25988"/>
              <a:ext cx="595383"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6" name="Google Shape;216;p27"/>
          <p:cNvSpPr txBox="1"/>
          <p:nvPr/>
        </p:nvSpPr>
        <p:spPr>
          <a:xfrm>
            <a:off x="1028700" y="895350"/>
            <a:ext cx="13256121"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How to: Disable and preview your page</a:t>
            </a:r>
            <a:endParaRPr/>
          </a:p>
        </p:txBody>
      </p:sp>
      <p:sp>
        <p:nvSpPr>
          <p:cNvPr id="217" name="Google Shape;217;p27"/>
          <p:cNvSpPr txBox="1"/>
          <p:nvPr/>
        </p:nvSpPr>
        <p:spPr>
          <a:xfrm>
            <a:off x="1028700" y="2241056"/>
            <a:ext cx="15107716" cy="160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If you are not yet ready for your fundraiser page to go live, you can Disable it to take it offline while you continue prepping it. Clicking on your page link shows you a preview of what your page will look like when it’s public.</a:t>
            </a:r>
            <a:endParaRPr/>
          </a:p>
        </p:txBody>
      </p:sp>
      <p:sp>
        <p:nvSpPr>
          <p:cNvPr id="218" name="Google Shape;218;p27"/>
          <p:cNvSpPr/>
          <p:nvPr/>
        </p:nvSpPr>
        <p:spPr>
          <a:xfrm rot="-7213290">
            <a:off x="8434703" y="6144976"/>
            <a:ext cx="523515" cy="730912"/>
          </a:xfrm>
          <a:custGeom>
            <a:avLst/>
            <a:gdLst/>
            <a:ahLst/>
            <a:cxnLst/>
            <a:rect l="l" t="t" r="r" b="b"/>
            <a:pathLst>
              <a:path w="523515" h="730912" extrusionOk="0">
                <a:moveTo>
                  <a:pt x="0" y="0"/>
                </a:moveTo>
                <a:lnTo>
                  <a:pt x="523515" y="0"/>
                </a:lnTo>
                <a:lnTo>
                  <a:pt x="523515" y="730912"/>
                </a:lnTo>
                <a:lnTo>
                  <a:pt x="0" y="730912"/>
                </a:lnTo>
                <a:lnTo>
                  <a:pt x="0" y="0"/>
                </a:lnTo>
                <a:close/>
              </a:path>
            </a:pathLst>
          </a:custGeom>
          <a:blipFill rotWithShape="1">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p:nvPr/>
        </p:nvSpPr>
        <p:spPr>
          <a:xfrm>
            <a:off x="4094739" y="4046436"/>
            <a:ext cx="10098522" cy="6240564"/>
          </a:xfrm>
          <a:custGeom>
            <a:avLst/>
            <a:gdLst/>
            <a:ahLst/>
            <a:cxnLst/>
            <a:rect l="l" t="t" r="r" b="b"/>
            <a:pathLst>
              <a:path w="10098522" h="6240564" extrusionOk="0">
                <a:moveTo>
                  <a:pt x="0" y="0"/>
                </a:moveTo>
                <a:lnTo>
                  <a:pt x="10098522" y="0"/>
                </a:lnTo>
                <a:lnTo>
                  <a:pt x="10098522" y="6240564"/>
                </a:lnTo>
                <a:lnTo>
                  <a:pt x="0" y="6240564"/>
                </a:lnTo>
                <a:lnTo>
                  <a:pt x="0" y="0"/>
                </a:lnTo>
                <a:close/>
              </a:path>
            </a:pathLst>
          </a:custGeom>
          <a:blipFill rotWithShape="1">
            <a:blip r:embed="rId3">
              <a:alphaModFix/>
            </a:blip>
            <a:stretch>
              <a:fillRect/>
            </a:stretch>
          </a:blipFill>
          <a:ln>
            <a:noFill/>
          </a:ln>
        </p:spPr>
      </p:sp>
      <p:grpSp>
        <p:nvGrpSpPr>
          <p:cNvPr id="224" name="Google Shape;224;p28"/>
          <p:cNvGrpSpPr/>
          <p:nvPr/>
        </p:nvGrpSpPr>
        <p:grpSpPr>
          <a:xfrm>
            <a:off x="7702206" y="3989541"/>
            <a:ext cx="880352" cy="562168"/>
            <a:chOff x="0" y="-25988"/>
            <a:chExt cx="402121" cy="256783"/>
          </a:xfrm>
        </p:grpSpPr>
        <p:sp>
          <p:nvSpPr>
            <p:cNvPr id="225" name="Google Shape;225;p28"/>
            <p:cNvSpPr/>
            <p:nvPr/>
          </p:nvSpPr>
          <p:spPr>
            <a:xfrm>
              <a:off x="0" y="0"/>
              <a:ext cx="402121" cy="230795"/>
            </a:xfrm>
            <a:custGeom>
              <a:avLst/>
              <a:gdLst/>
              <a:ahLst/>
              <a:cxnLst/>
              <a:rect l="l" t="t" r="r" b="b"/>
              <a:pathLst>
                <a:path w="402121" h="230795" extrusionOk="0">
                  <a:moveTo>
                    <a:pt x="201060" y="0"/>
                  </a:moveTo>
                  <a:cubicBezTo>
                    <a:pt x="90018" y="0"/>
                    <a:pt x="0" y="51665"/>
                    <a:pt x="0" y="115398"/>
                  </a:cubicBezTo>
                  <a:cubicBezTo>
                    <a:pt x="0" y="179130"/>
                    <a:pt x="90018" y="230795"/>
                    <a:pt x="201060" y="230795"/>
                  </a:cubicBezTo>
                  <a:cubicBezTo>
                    <a:pt x="312103" y="230795"/>
                    <a:pt x="402121" y="179130"/>
                    <a:pt x="402121" y="115398"/>
                  </a:cubicBezTo>
                  <a:cubicBezTo>
                    <a:pt x="402121" y="51665"/>
                    <a:pt x="312103" y="0"/>
                    <a:pt x="201060"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txBox="1"/>
            <p:nvPr/>
          </p:nvSpPr>
          <p:spPr>
            <a:xfrm>
              <a:off x="37699" y="-25988"/>
              <a:ext cx="326723"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7" name="Google Shape;227;p28"/>
          <p:cNvSpPr txBox="1"/>
          <p:nvPr/>
        </p:nvSpPr>
        <p:spPr>
          <a:xfrm>
            <a:off x="1028700" y="895350"/>
            <a:ext cx="12191702"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How to: Change your sharing image</a:t>
            </a:r>
            <a:endParaRPr/>
          </a:p>
        </p:txBody>
      </p:sp>
      <p:sp>
        <p:nvSpPr>
          <p:cNvPr id="228" name="Google Shape;228;p28"/>
          <p:cNvSpPr txBox="1"/>
          <p:nvPr/>
        </p:nvSpPr>
        <p:spPr>
          <a:xfrm>
            <a:off x="1028700" y="2241056"/>
            <a:ext cx="15107716" cy="1600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In the “Overview” tab, you can edit your fundraiser page at any time. The bottom section is your Sharing image and language, which is auto-populated and will appear when someone shares your fundraiser. Untoggle to customize 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p:nvPr/>
        </p:nvSpPr>
        <p:spPr>
          <a:xfrm>
            <a:off x="2992271" y="3454074"/>
            <a:ext cx="12303458" cy="6832926"/>
          </a:xfrm>
          <a:custGeom>
            <a:avLst/>
            <a:gdLst/>
            <a:ahLst/>
            <a:cxnLst/>
            <a:rect l="l" t="t" r="r" b="b"/>
            <a:pathLst>
              <a:path w="12303458" h="6832926" extrusionOk="0">
                <a:moveTo>
                  <a:pt x="0" y="0"/>
                </a:moveTo>
                <a:lnTo>
                  <a:pt x="12303458" y="0"/>
                </a:lnTo>
                <a:lnTo>
                  <a:pt x="12303458" y="6832926"/>
                </a:lnTo>
                <a:lnTo>
                  <a:pt x="0" y="6832926"/>
                </a:lnTo>
                <a:lnTo>
                  <a:pt x="0" y="0"/>
                </a:lnTo>
                <a:close/>
              </a:path>
            </a:pathLst>
          </a:custGeom>
          <a:blipFill rotWithShape="1">
            <a:blip r:embed="rId3">
              <a:alphaModFix/>
            </a:blip>
            <a:stretch>
              <a:fillRect/>
            </a:stretch>
          </a:blipFill>
          <a:ln>
            <a:noFill/>
          </a:ln>
        </p:spPr>
      </p:sp>
      <p:grpSp>
        <p:nvGrpSpPr>
          <p:cNvPr id="234" name="Google Shape;234;p29"/>
          <p:cNvGrpSpPr/>
          <p:nvPr/>
        </p:nvGrpSpPr>
        <p:grpSpPr>
          <a:xfrm>
            <a:off x="4171606" y="7466069"/>
            <a:ext cx="1127488" cy="719982"/>
            <a:chOff x="0" y="-25988"/>
            <a:chExt cx="402121" cy="256783"/>
          </a:xfrm>
        </p:grpSpPr>
        <p:sp>
          <p:nvSpPr>
            <p:cNvPr id="235" name="Google Shape;235;p29"/>
            <p:cNvSpPr/>
            <p:nvPr/>
          </p:nvSpPr>
          <p:spPr>
            <a:xfrm>
              <a:off x="0" y="0"/>
              <a:ext cx="402121" cy="230795"/>
            </a:xfrm>
            <a:custGeom>
              <a:avLst/>
              <a:gdLst/>
              <a:ahLst/>
              <a:cxnLst/>
              <a:rect l="l" t="t" r="r" b="b"/>
              <a:pathLst>
                <a:path w="402121" h="230795" extrusionOk="0">
                  <a:moveTo>
                    <a:pt x="201060" y="0"/>
                  </a:moveTo>
                  <a:cubicBezTo>
                    <a:pt x="90018" y="0"/>
                    <a:pt x="0" y="51665"/>
                    <a:pt x="0" y="115398"/>
                  </a:cubicBezTo>
                  <a:cubicBezTo>
                    <a:pt x="0" y="179130"/>
                    <a:pt x="90018" y="230795"/>
                    <a:pt x="201060" y="230795"/>
                  </a:cubicBezTo>
                  <a:cubicBezTo>
                    <a:pt x="312103" y="230795"/>
                    <a:pt x="402121" y="179130"/>
                    <a:pt x="402121" y="115398"/>
                  </a:cubicBezTo>
                  <a:cubicBezTo>
                    <a:pt x="402121" y="51665"/>
                    <a:pt x="312103" y="0"/>
                    <a:pt x="201060"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txBox="1"/>
            <p:nvPr/>
          </p:nvSpPr>
          <p:spPr>
            <a:xfrm>
              <a:off x="37699" y="-25988"/>
              <a:ext cx="326723"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7" name="Google Shape;237;p29"/>
          <p:cNvSpPr txBox="1"/>
          <p:nvPr/>
        </p:nvSpPr>
        <p:spPr>
          <a:xfrm>
            <a:off x="1028700" y="895350"/>
            <a:ext cx="9785847"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How to: View your donations</a:t>
            </a:r>
            <a:endParaRPr/>
          </a:p>
        </p:txBody>
      </p:sp>
      <p:sp>
        <p:nvSpPr>
          <p:cNvPr id="238" name="Google Shape;238;p29"/>
          <p:cNvSpPr txBox="1"/>
          <p:nvPr/>
        </p:nvSpPr>
        <p:spPr>
          <a:xfrm>
            <a:off x="1028700" y="2241056"/>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You will see donations to your fundraiser after early giving opens on November 1. Navigate to the “Donations” tab to view them.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p:nvPr/>
        </p:nvSpPr>
        <p:spPr>
          <a:xfrm>
            <a:off x="1028700" y="3679331"/>
            <a:ext cx="8410960" cy="6206649"/>
          </a:xfrm>
          <a:custGeom>
            <a:avLst/>
            <a:gdLst/>
            <a:ahLst/>
            <a:cxnLst/>
            <a:rect l="l" t="t" r="r" b="b"/>
            <a:pathLst>
              <a:path w="8410960" h="6206649" extrusionOk="0">
                <a:moveTo>
                  <a:pt x="0" y="0"/>
                </a:moveTo>
                <a:lnTo>
                  <a:pt x="8410960" y="0"/>
                </a:lnTo>
                <a:lnTo>
                  <a:pt x="8410960" y="6206649"/>
                </a:lnTo>
                <a:lnTo>
                  <a:pt x="0" y="6206649"/>
                </a:lnTo>
                <a:lnTo>
                  <a:pt x="0" y="0"/>
                </a:lnTo>
                <a:close/>
              </a:path>
            </a:pathLst>
          </a:custGeom>
          <a:blipFill rotWithShape="1">
            <a:blip r:embed="rId3">
              <a:alphaModFix/>
            </a:blip>
            <a:stretch>
              <a:fillRect/>
            </a:stretch>
          </a:blipFill>
          <a:ln>
            <a:noFill/>
          </a:ln>
        </p:spPr>
      </p:sp>
      <p:grpSp>
        <p:nvGrpSpPr>
          <p:cNvPr id="244" name="Google Shape;244;p30"/>
          <p:cNvGrpSpPr/>
          <p:nvPr/>
        </p:nvGrpSpPr>
        <p:grpSpPr>
          <a:xfrm>
            <a:off x="2210273" y="6356607"/>
            <a:ext cx="667190" cy="426049"/>
            <a:chOff x="0" y="-25988"/>
            <a:chExt cx="402121" cy="256783"/>
          </a:xfrm>
        </p:grpSpPr>
        <p:sp>
          <p:nvSpPr>
            <p:cNvPr id="245" name="Google Shape;245;p30"/>
            <p:cNvSpPr/>
            <p:nvPr/>
          </p:nvSpPr>
          <p:spPr>
            <a:xfrm>
              <a:off x="0" y="0"/>
              <a:ext cx="402121" cy="230795"/>
            </a:xfrm>
            <a:custGeom>
              <a:avLst/>
              <a:gdLst/>
              <a:ahLst/>
              <a:cxnLst/>
              <a:rect l="l" t="t" r="r" b="b"/>
              <a:pathLst>
                <a:path w="402121" h="230795" extrusionOk="0">
                  <a:moveTo>
                    <a:pt x="201060" y="0"/>
                  </a:moveTo>
                  <a:cubicBezTo>
                    <a:pt x="90018" y="0"/>
                    <a:pt x="0" y="51665"/>
                    <a:pt x="0" y="115398"/>
                  </a:cubicBezTo>
                  <a:cubicBezTo>
                    <a:pt x="0" y="179130"/>
                    <a:pt x="90018" y="230795"/>
                    <a:pt x="201060" y="230795"/>
                  </a:cubicBezTo>
                  <a:cubicBezTo>
                    <a:pt x="312103" y="230795"/>
                    <a:pt x="402121" y="179130"/>
                    <a:pt x="402121" y="115398"/>
                  </a:cubicBezTo>
                  <a:cubicBezTo>
                    <a:pt x="402121" y="51665"/>
                    <a:pt x="312103" y="0"/>
                    <a:pt x="201060"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txBox="1"/>
            <p:nvPr/>
          </p:nvSpPr>
          <p:spPr>
            <a:xfrm>
              <a:off x="37699" y="-25988"/>
              <a:ext cx="326723"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7" name="Google Shape;247;p30"/>
          <p:cNvGrpSpPr/>
          <p:nvPr/>
        </p:nvGrpSpPr>
        <p:grpSpPr>
          <a:xfrm>
            <a:off x="7244359" y="3918207"/>
            <a:ext cx="794190" cy="426049"/>
            <a:chOff x="0" y="-25988"/>
            <a:chExt cx="478665" cy="256783"/>
          </a:xfrm>
        </p:grpSpPr>
        <p:sp>
          <p:nvSpPr>
            <p:cNvPr id="248" name="Google Shape;248;p30"/>
            <p:cNvSpPr/>
            <p:nvPr/>
          </p:nvSpPr>
          <p:spPr>
            <a:xfrm>
              <a:off x="0" y="0"/>
              <a:ext cx="478665" cy="230795"/>
            </a:xfrm>
            <a:custGeom>
              <a:avLst/>
              <a:gdLst/>
              <a:ahLst/>
              <a:cxnLst/>
              <a:rect l="l" t="t" r="r" b="b"/>
              <a:pathLst>
                <a:path w="478665" h="230795" extrusionOk="0">
                  <a:moveTo>
                    <a:pt x="239332" y="0"/>
                  </a:moveTo>
                  <a:cubicBezTo>
                    <a:pt x="107153" y="0"/>
                    <a:pt x="0" y="51665"/>
                    <a:pt x="0" y="115398"/>
                  </a:cubicBezTo>
                  <a:cubicBezTo>
                    <a:pt x="0" y="179130"/>
                    <a:pt x="107153" y="230795"/>
                    <a:pt x="239332" y="230795"/>
                  </a:cubicBezTo>
                  <a:cubicBezTo>
                    <a:pt x="371512" y="230795"/>
                    <a:pt x="478665" y="179130"/>
                    <a:pt x="478665" y="115398"/>
                  </a:cubicBezTo>
                  <a:cubicBezTo>
                    <a:pt x="478665" y="51665"/>
                    <a:pt x="371512" y="0"/>
                    <a:pt x="239332"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txBox="1"/>
            <p:nvPr/>
          </p:nvSpPr>
          <p:spPr>
            <a:xfrm>
              <a:off x="44875" y="-25988"/>
              <a:ext cx="388915"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0" name="Google Shape;250;p30"/>
          <p:cNvSpPr/>
          <p:nvPr/>
        </p:nvSpPr>
        <p:spPr>
          <a:xfrm>
            <a:off x="411917" y="8493100"/>
            <a:ext cx="8170641" cy="1530401"/>
          </a:xfrm>
          <a:custGeom>
            <a:avLst/>
            <a:gdLst/>
            <a:ahLst/>
            <a:cxnLst/>
            <a:rect l="l" t="t" r="r" b="b"/>
            <a:pathLst>
              <a:path w="8170641" h="1530401" extrusionOk="0">
                <a:moveTo>
                  <a:pt x="0" y="0"/>
                </a:moveTo>
                <a:lnTo>
                  <a:pt x="8170641" y="0"/>
                </a:lnTo>
                <a:lnTo>
                  <a:pt x="8170641" y="1530400"/>
                </a:lnTo>
                <a:lnTo>
                  <a:pt x="0" y="1530400"/>
                </a:lnTo>
                <a:lnTo>
                  <a:pt x="0" y="0"/>
                </a:lnTo>
                <a:close/>
              </a:path>
            </a:pathLst>
          </a:custGeom>
          <a:blipFill rotWithShape="1">
            <a:blip r:embed="rId4">
              <a:alphaModFix/>
            </a:blip>
            <a:stretch>
              <a:fillRect/>
            </a:stretch>
          </a:blipFill>
          <a:ln w="38100" cap="sq" cmpd="sng">
            <a:solidFill>
              <a:srgbClr val="FF3131"/>
            </a:solidFill>
            <a:prstDash val="solid"/>
            <a:miter lim="8000"/>
            <a:headEnd type="none" w="sm" len="sm"/>
            <a:tailEnd type="none" w="sm" len="sm"/>
          </a:ln>
        </p:spPr>
      </p:sp>
      <p:sp>
        <p:nvSpPr>
          <p:cNvPr id="251" name="Google Shape;251;p30"/>
          <p:cNvSpPr/>
          <p:nvPr/>
        </p:nvSpPr>
        <p:spPr>
          <a:xfrm rot="-3446520">
            <a:off x="8978183" y="8632863"/>
            <a:ext cx="523515" cy="730912"/>
          </a:xfrm>
          <a:custGeom>
            <a:avLst/>
            <a:gdLst/>
            <a:ahLst/>
            <a:cxnLst/>
            <a:rect l="l" t="t" r="r" b="b"/>
            <a:pathLst>
              <a:path w="523515" h="730912" extrusionOk="0">
                <a:moveTo>
                  <a:pt x="0" y="0"/>
                </a:moveTo>
                <a:lnTo>
                  <a:pt x="523515" y="0"/>
                </a:lnTo>
                <a:lnTo>
                  <a:pt x="523515" y="730911"/>
                </a:lnTo>
                <a:lnTo>
                  <a:pt x="0" y="730911"/>
                </a:lnTo>
                <a:lnTo>
                  <a:pt x="0" y="0"/>
                </a:lnTo>
                <a:close/>
              </a:path>
            </a:pathLst>
          </a:custGeom>
          <a:blipFill rotWithShape="1">
            <a:blip r:embed="rId5">
              <a:alphaModFix/>
            </a:blip>
            <a:stretch>
              <a:fillRect/>
            </a:stretch>
          </a:blipFill>
          <a:ln>
            <a:noFill/>
          </a:ln>
        </p:spPr>
      </p:sp>
      <p:sp>
        <p:nvSpPr>
          <p:cNvPr id="252" name="Google Shape;252;p30"/>
          <p:cNvSpPr/>
          <p:nvPr/>
        </p:nvSpPr>
        <p:spPr>
          <a:xfrm>
            <a:off x="11748435" y="4976477"/>
            <a:ext cx="6179740" cy="4909503"/>
          </a:xfrm>
          <a:custGeom>
            <a:avLst/>
            <a:gdLst/>
            <a:ahLst/>
            <a:cxnLst/>
            <a:rect l="l" t="t" r="r" b="b"/>
            <a:pathLst>
              <a:path w="6179740" h="4909503" extrusionOk="0">
                <a:moveTo>
                  <a:pt x="0" y="0"/>
                </a:moveTo>
                <a:lnTo>
                  <a:pt x="6179739" y="0"/>
                </a:lnTo>
                <a:lnTo>
                  <a:pt x="6179739" y="4909503"/>
                </a:lnTo>
                <a:lnTo>
                  <a:pt x="0" y="4909503"/>
                </a:lnTo>
                <a:lnTo>
                  <a:pt x="0" y="0"/>
                </a:lnTo>
                <a:close/>
              </a:path>
            </a:pathLst>
          </a:custGeom>
          <a:blipFill rotWithShape="1">
            <a:blip r:embed="rId6">
              <a:alphaModFix/>
            </a:blip>
            <a:stretch>
              <a:fillRect/>
            </a:stretch>
          </a:blipFill>
          <a:ln w="9525" cap="sq" cmpd="sng">
            <a:solidFill>
              <a:srgbClr val="000000"/>
            </a:solidFill>
            <a:prstDash val="solid"/>
            <a:miter lim="8000"/>
            <a:headEnd type="none" w="sm" len="sm"/>
            <a:tailEnd type="none" w="sm" len="sm"/>
          </a:ln>
        </p:spPr>
      </p:sp>
      <p:sp>
        <p:nvSpPr>
          <p:cNvPr id="253" name="Google Shape;253;p30"/>
          <p:cNvSpPr txBox="1"/>
          <p:nvPr/>
        </p:nvSpPr>
        <p:spPr>
          <a:xfrm>
            <a:off x="1028700" y="895350"/>
            <a:ext cx="11465025"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How to: Share fundraiser updates</a:t>
            </a:r>
            <a:endParaRPr/>
          </a:p>
        </p:txBody>
      </p:sp>
      <p:sp>
        <p:nvSpPr>
          <p:cNvPr id="254" name="Google Shape;254;p30"/>
          <p:cNvSpPr txBox="1"/>
          <p:nvPr/>
        </p:nvSpPr>
        <p:spPr>
          <a:xfrm>
            <a:off x="1028700" y="2241056"/>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If you have updates you’d like to share with your community, you can add posts to your public page! Navigate to the “Posts” tab or click on the “New Post” button at the top right.</a:t>
            </a:r>
            <a:endParaRPr/>
          </a:p>
        </p:txBody>
      </p:sp>
      <p:sp>
        <p:nvSpPr>
          <p:cNvPr id="255" name="Google Shape;255;p30"/>
          <p:cNvSpPr txBox="1"/>
          <p:nvPr/>
        </p:nvSpPr>
        <p:spPr>
          <a:xfrm>
            <a:off x="9919175" y="8118838"/>
            <a:ext cx="1599000" cy="2031000"/>
          </a:xfrm>
          <a:prstGeom prst="rect">
            <a:avLst/>
          </a:prstGeom>
          <a:noFill/>
          <a:ln>
            <a:noFill/>
          </a:ln>
        </p:spPr>
        <p:txBody>
          <a:bodyPr spcFirstLastPara="1" wrap="square" lIns="0" tIns="0" rIns="0" bIns="0" anchor="t" anchorCtr="0">
            <a:spAutoFit/>
          </a:bodyPr>
          <a:lstStyle/>
          <a:p>
            <a:pPr marL="0" marR="0" lvl="0" indent="0" algn="l" rtl="0">
              <a:lnSpc>
                <a:spcPct val="140020"/>
              </a:lnSpc>
              <a:spcBef>
                <a:spcPts val="0"/>
              </a:spcBef>
              <a:spcAft>
                <a:spcPts val="0"/>
              </a:spcAft>
              <a:buNone/>
            </a:pPr>
            <a:r>
              <a:rPr lang="en-US" sz="1999" b="0" i="0" u="none" strike="noStrike" cap="none">
                <a:solidFill>
                  <a:srgbClr val="000000"/>
                </a:solidFill>
                <a:latin typeface="Roboto"/>
                <a:ea typeface="Roboto"/>
                <a:cs typeface="Roboto"/>
                <a:sym typeface="Roboto"/>
              </a:rPr>
              <a:t>You can also edit existing posts at the bottom of this page.</a:t>
            </a:r>
            <a:endParaRPr/>
          </a:p>
        </p:txBody>
      </p:sp>
      <p:sp>
        <p:nvSpPr>
          <p:cNvPr id="256" name="Google Shape;256;p30"/>
          <p:cNvSpPr txBox="1"/>
          <p:nvPr/>
        </p:nvSpPr>
        <p:spPr>
          <a:xfrm>
            <a:off x="13809417" y="4105166"/>
            <a:ext cx="3449883" cy="701675"/>
          </a:xfrm>
          <a:prstGeom prst="rect">
            <a:avLst/>
          </a:prstGeom>
          <a:noFill/>
          <a:ln>
            <a:noFill/>
          </a:ln>
        </p:spPr>
        <p:txBody>
          <a:bodyPr spcFirstLastPara="1" wrap="square" lIns="0" tIns="0" rIns="0" bIns="0" anchor="t" anchorCtr="0">
            <a:spAutoFit/>
          </a:bodyPr>
          <a:lstStyle/>
          <a:p>
            <a:pPr marL="0" marR="0" lvl="0" indent="0" algn="r" rtl="0">
              <a:lnSpc>
                <a:spcPct val="140020"/>
              </a:lnSpc>
              <a:spcBef>
                <a:spcPts val="0"/>
              </a:spcBef>
              <a:spcAft>
                <a:spcPts val="0"/>
              </a:spcAft>
              <a:buNone/>
            </a:pPr>
            <a:r>
              <a:rPr lang="en-US" sz="1999" b="1" i="0" u="none" strike="noStrike" cap="none">
                <a:solidFill>
                  <a:srgbClr val="FF3131"/>
                </a:solidFill>
                <a:latin typeface="Roboto"/>
                <a:ea typeface="Roboto"/>
                <a:cs typeface="Roboto"/>
                <a:sym typeface="Roboto"/>
              </a:rPr>
              <a:t>Where it displays on your public page: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31"/>
          <p:cNvGrpSpPr/>
          <p:nvPr/>
        </p:nvGrpSpPr>
        <p:grpSpPr>
          <a:xfrm>
            <a:off x="0" y="9077474"/>
            <a:ext cx="18288000" cy="1209526"/>
            <a:chOff x="0" y="-47625"/>
            <a:chExt cx="4816593" cy="318558"/>
          </a:xfrm>
        </p:grpSpPr>
        <p:sp>
          <p:nvSpPr>
            <p:cNvPr id="262" name="Google Shape;262;p31"/>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004F59"/>
            </a:solidFill>
            <a:ln>
              <a:noFill/>
            </a:ln>
          </p:spPr>
        </p:sp>
        <p:sp>
          <p:nvSpPr>
            <p:cNvPr id="263" name="Google Shape;263;p31"/>
            <p:cNvSpPr txBox="1"/>
            <p:nvPr/>
          </p:nvSpPr>
          <p:spPr>
            <a:xfrm>
              <a:off x="0" y="-47625"/>
              <a:ext cx="481659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4" name="Google Shape;264;p31"/>
          <p:cNvSpPr/>
          <p:nvPr/>
        </p:nvSpPr>
        <p:spPr>
          <a:xfrm>
            <a:off x="0" y="9258300"/>
            <a:ext cx="2571750" cy="1028700"/>
          </a:xfrm>
          <a:custGeom>
            <a:avLst/>
            <a:gdLst/>
            <a:ahLst/>
            <a:cxnLst/>
            <a:rect l="l" t="t" r="r" b="b"/>
            <a:pathLst>
              <a:path w="2571750" h="1028700" extrusionOk="0">
                <a:moveTo>
                  <a:pt x="0" y="0"/>
                </a:moveTo>
                <a:lnTo>
                  <a:pt x="2571750" y="0"/>
                </a:lnTo>
                <a:lnTo>
                  <a:pt x="2571750" y="1028700"/>
                </a:lnTo>
                <a:lnTo>
                  <a:pt x="0" y="1028700"/>
                </a:lnTo>
                <a:lnTo>
                  <a:pt x="0" y="0"/>
                </a:lnTo>
                <a:close/>
              </a:path>
            </a:pathLst>
          </a:custGeom>
          <a:blipFill rotWithShape="1">
            <a:blip r:embed="rId3">
              <a:alphaModFix/>
            </a:blip>
            <a:stretch>
              <a:fillRect/>
            </a:stretch>
          </a:blipFill>
          <a:ln>
            <a:noFill/>
          </a:ln>
        </p:spPr>
      </p:sp>
      <p:sp>
        <p:nvSpPr>
          <p:cNvPr id="265" name="Google Shape;265;p31"/>
          <p:cNvSpPr/>
          <p:nvPr/>
        </p:nvSpPr>
        <p:spPr>
          <a:xfrm>
            <a:off x="3556650" y="2608628"/>
            <a:ext cx="11174700" cy="6285769"/>
          </a:xfrm>
          <a:custGeom>
            <a:avLst/>
            <a:gdLst/>
            <a:ahLst/>
            <a:cxnLst/>
            <a:rect l="l" t="t" r="r" b="b"/>
            <a:pathLst>
              <a:path w="11174700" h="6285769" extrusionOk="0">
                <a:moveTo>
                  <a:pt x="0" y="0"/>
                </a:moveTo>
                <a:lnTo>
                  <a:pt x="11174700" y="0"/>
                </a:lnTo>
                <a:lnTo>
                  <a:pt x="11174700" y="6285769"/>
                </a:lnTo>
                <a:lnTo>
                  <a:pt x="0" y="6285769"/>
                </a:lnTo>
                <a:lnTo>
                  <a:pt x="0" y="0"/>
                </a:lnTo>
                <a:close/>
              </a:path>
            </a:pathLst>
          </a:custGeom>
          <a:blipFill rotWithShape="1">
            <a:blip r:embed="rId4">
              <a:alphaModFix/>
            </a:blip>
            <a:stretch>
              <a:fillRect t="-38885" b="-38883"/>
            </a:stretch>
          </a:blipFill>
          <a:ln>
            <a:noFill/>
          </a:ln>
        </p:spPr>
      </p:sp>
      <p:sp>
        <p:nvSpPr>
          <p:cNvPr id="266" name="Google Shape;266;p31"/>
          <p:cNvSpPr txBox="1"/>
          <p:nvPr/>
        </p:nvSpPr>
        <p:spPr>
          <a:xfrm>
            <a:off x="2244149" y="833150"/>
            <a:ext cx="13799700" cy="1231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8000" b="1" i="0" u="none" strike="noStrike" cap="none">
                <a:solidFill>
                  <a:srgbClr val="000000"/>
                </a:solidFill>
                <a:latin typeface="Roboto"/>
                <a:ea typeface="Roboto"/>
                <a:cs typeface="Roboto"/>
                <a:sym typeface="Roboto"/>
              </a:rPr>
              <a:t>Thank you for your support!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pSp>
        <p:nvGrpSpPr>
          <p:cNvPr id="94" name="Google Shape;94;p14"/>
          <p:cNvGrpSpPr/>
          <p:nvPr/>
        </p:nvGrpSpPr>
        <p:grpSpPr>
          <a:xfrm>
            <a:off x="0" y="9077474"/>
            <a:ext cx="18288000" cy="1209526"/>
            <a:chOff x="0" y="-47625"/>
            <a:chExt cx="4816593" cy="318558"/>
          </a:xfrm>
        </p:grpSpPr>
        <p:sp>
          <p:nvSpPr>
            <p:cNvPr id="95" name="Google Shape;95;p14"/>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004F59"/>
            </a:solidFill>
            <a:ln>
              <a:noFill/>
            </a:ln>
          </p:spPr>
        </p:sp>
        <p:sp>
          <p:nvSpPr>
            <p:cNvPr id="96" name="Google Shape;96;p14"/>
            <p:cNvSpPr txBox="1"/>
            <p:nvPr/>
          </p:nvSpPr>
          <p:spPr>
            <a:xfrm>
              <a:off x="0" y="-47625"/>
              <a:ext cx="4816593" cy="31855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7" name="Google Shape;97;p14"/>
          <p:cNvSpPr/>
          <p:nvPr/>
        </p:nvSpPr>
        <p:spPr>
          <a:xfrm>
            <a:off x="0" y="9258300"/>
            <a:ext cx="2571750" cy="1028700"/>
          </a:xfrm>
          <a:custGeom>
            <a:avLst/>
            <a:gdLst/>
            <a:ahLst/>
            <a:cxnLst/>
            <a:rect l="l" t="t" r="r" b="b"/>
            <a:pathLst>
              <a:path w="2571750" h="1028700" extrusionOk="0">
                <a:moveTo>
                  <a:pt x="0" y="0"/>
                </a:moveTo>
                <a:lnTo>
                  <a:pt x="2571750" y="0"/>
                </a:lnTo>
                <a:lnTo>
                  <a:pt x="2571750" y="1028700"/>
                </a:lnTo>
                <a:lnTo>
                  <a:pt x="0" y="1028700"/>
                </a:lnTo>
                <a:lnTo>
                  <a:pt x="0" y="0"/>
                </a:lnTo>
                <a:close/>
              </a:path>
            </a:pathLst>
          </a:custGeom>
          <a:blipFill rotWithShape="1">
            <a:blip r:embed="rId3">
              <a:alphaModFix/>
            </a:blip>
            <a:stretch>
              <a:fillRect/>
            </a:stretch>
          </a:blipFill>
          <a:ln>
            <a:noFill/>
          </a:ln>
        </p:spPr>
      </p:sp>
      <p:sp>
        <p:nvSpPr>
          <p:cNvPr id="98" name="Google Shape;98;p14"/>
          <p:cNvSpPr txBox="1"/>
          <p:nvPr/>
        </p:nvSpPr>
        <p:spPr>
          <a:xfrm>
            <a:off x="895413" y="458325"/>
            <a:ext cx="14521200" cy="92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Thank you for joining Give Local Together!</a:t>
            </a:r>
            <a:endParaRPr/>
          </a:p>
        </p:txBody>
      </p:sp>
      <p:sp>
        <p:nvSpPr>
          <p:cNvPr id="99" name="Google Shape;99;p14"/>
          <p:cNvSpPr txBox="1"/>
          <p:nvPr/>
        </p:nvSpPr>
        <p:spPr>
          <a:xfrm>
            <a:off x="895413" y="1925175"/>
            <a:ext cx="16497300" cy="6926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We appreciate you showing up for small, local nonprofits in the Greater Washington area this GivingTuesday :)</a:t>
            </a:r>
            <a:endParaRPr/>
          </a:p>
          <a:p>
            <a:pPr marL="0" marR="0" lvl="0" indent="0" algn="l" rtl="0">
              <a:lnSpc>
                <a:spcPct val="140000"/>
              </a:lnSpc>
              <a:spcBef>
                <a:spcPts val="0"/>
              </a:spcBef>
              <a:spcAft>
                <a:spcPts val="0"/>
              </a:spcAft>
              <a:buNone/>
            </a:pPr>
            <a:endParaRPr sz="3000" b="0" i="0" u="none" strike="noStrike" cap="none">
              <a:solidFill>
                <a:srgbClr val="000000"/>
              </a:solidFill>
              <a:latin typeface="Roboto"/>
              <a:ea typeface="Roboto"/>
              <a:cs typeface="Roboto"/>
              <a:sym typeface="Roboto"/>
            </a:endParaRPr>
          </a:p>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Please use this guide for instructions on how to set up and navigate your personal fundraiser on CauseVox, the platform that Spur Local is using for our community campaign this year. You can start accepting donations when early giving opens on November 1! The last day for GivingTuesday donations is Friday, December 6, but donations are accepted through CauseVox through Tuesday, December 31.</a:t>
            </a:r>
            <a:endParaRPr/>
          </a:p>
          <a:p>
            <a:pPr marL="0" marR="0" lvl="0" indent="0" algn="l" rtl="0">
              <a:lnSpc>
                <a:spcPct val="140000"/>
              </a:lnSpc>
              <a:spcBef>
                <a:spcPts val="0"/>
              </a:spcBef>
              <a:spcAft>
                <a:spcPts val="0"/>
              </a:spcAft>
              <a:buNone/>
            </a:pPr>
            <a:endParaRPr sz="3000" b="0" i="0" u="none" strike="noStrike" cap="none">
              <a:solidFill>
                <a:srgbClr val="000000"/>
              </a:solidFill>
              <a:latin typeface="Roboto"/>
              <a:ea typeface="Roboto"/>
              <a:cs typeface="Roboto"/>
              <a:sym typeface="Roboto"/>
            </a:endParaRPr>
          </a:p>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For any further questions, don’t hesitate to reach out to your nonprofit point of contact or Amanda Liaw, Spur Local’s Communications Manager, at </a:t>
            </a:r>
            <a:r>
              <a:rPr lang="en-US" sz="3000" b="0" i="0" u="sng" strike="noStrike" cap="none">
                <a:solidFill>
                  <a:srgbClr val="000000"/>
                </a:solidFill>
                <a:latin typeface="Roboto"/>
                <a:ea typeface="Roboto"/>
                <a:cs typeface="Roboto"/>
                <a:sym typeface="Roboto"/>
                <a:hlinkClick r:id="rId4">
                  <a:extLst>
                    <a:ext uri="{A12FA001-AC4F-418D-AE19-62706E023703}">
                      <ahyp:hlinkClr xmlns:ahyp="http://schemas.microsoft.com/office/drawing/2018/hyperlinkcolor" val="tx"/>
                    </a:ext>
                  </a:extLst>
                </a:hlinkClick>
              </a:rPr>
              <a:t>aliaw@spurlocal.org</a:t>
            </a:r>
            <a:r>
              <a:rPr lang="en-US" sz="3000" b="0" i="0" u="none" strike="noStrike" cap="none">
                <a:solidFill>
                  <a:srgbClr val="000000"/>
                </a:solidFill>
                <a:latin typeface="Roboto"/>
                <a:ea typeface="Roboto"/>
                <a:cs typeface="Roboto"/>
                <a:sym typeface="Roboto"/>
              </a:rPr>
              <a:t> or 202-838-3015 x3.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p:nvPr/>
        </p:nvSpPr>
        <p:spPr>
          <a:xfrm>
            <a:off x="2377713" y="3139088"/>
            <a:ext cx="13532573" cy="6910960"/>
          </a:xfrm>
          <a:custGeom>
            <a:avLst/>
            <a:gdLst/>
            <a:ahLst/>
            <a:cxnLst/>
            <a:rect l="l" t="t" r="r" b="b"/>
            <a:pathLst>
              <a:path w="13532573" h="6910960" extrusionOk="0">
                <a:moveTo>
                  <a:pt x="0" y="0"/>
                </a:moveTo>
                <a:lnTo>
                  <a:pt x="13532574" y="0"/>
                </a:lnTo>
                <a:lnTo>
                  <a:pt x="13532574" y="6910960"/>
                </a:lnTo>
                <a:lnTo>
                  <a:pt x="0" y="6910960"/>
                </a:lnTo>
                <a:lnTo>
                  <a:pt x="0" y="0"/>
                </a:lnTo>
                <a:close/>
              </a:path>
            </a:pathLst>
          </a:custGeom>
          <a:blipFill rotWithShape="1">
            <a:blip r:embed="rId3">
              <a:alphaModFix/>
            </a:blip>
            <a:stretch>
              <a:fillRect/>
            </a:stretch>
          </a:blipFill>
          <a:ln>
            <a:noFill/>
          </a:ln>
        </p:spPr>
      </p:sp>
      <p:grpSp>
        <p:nvGrpSpPr>
          <p:cNvPr id="105" name="Google Shape;105;p15"/>
          <p:cNvGrpSpPr/>
          <p:nvPr/>
        </p:nvGrpSpPr>
        <p:grpSpPr>
          <a:xfrm>
            <a:off x="2479313" y="8810866"/>
            <a:ext cx="3231084" cy="894868"/>
            <a:chOff x="0" y="0"/>
            <a:chExt cx="2338821" cy="647750"/>
          </a:xfrm>
        </p:grpSpPr>
        <p:sp>
          <p:nvSpPr>
            <p:cNvPr id="106" name="Google Shape;106;p15"/>
            <p:cNvSpPr/>
            <p:nvPr/>
          </p:nvSpPr>
          <p:spPr>
            <a:xfrm>
              <a:off x="0" y="0"/>
              <a:ext cx="2338821" cy="647750"/>
            </a:xfrm>
            <a:custGeom>
              <a:avLst/>
              <a:gdLst/>
              <a:ahLst/>
              <a:cxnLst/>
              <a:rect l="l" t="t" r="r" b="b"/>
              <a:pathLst>
                <a:path w="2338821" h="647750" extrusionOk="0">
                  <a:moveTo>
                    <a:pt x="1169410" y="0"/>
                  </a:moveTo>
                  <a:cubicBezTo>
                    <a:pt x="523563" y="0"/>
                    <a:pt x="0" y="145004"/>
                    <a:pt x="0" y="323875"/>
                  </a:cubicBezTo>
                  <a:cubicBezTo>
                    <a:pt x="0" y="502746"/>
                    <a:pt x="523563" y="647750"/>
                    <a:pt x="1169410" y="647750"/>
                  </a:cubicBezTo>
                  <a:cubicBezTo>
                    <a:pt x="1815258" y="647750"/>
                    <a:pt x="2338821" y="502746"/>
                    <a:pt x="2338821" y="323875"/>
                  </a:cubicBezTo>
                  <a:cubicBezTo>
                    <a:pt x="2338821" y="145004"/>
                    <a:pt x="1815258" y="0"/>
                    <a:pt x="1169410"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txBox="1"/>
            <p:nvPr/>
          </p:nvSpPr>
          <p:spPr>
            <a:xfrm>
              <a:off x="219264" y="13102"/>
              <a:ext cx="1900292" cy="57392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8" name="Google Shape;108;p15"/>
          <p:cNvSpPr txBox="1"/>
          <p:nvPr/>
        </p:nvSpPr>
        <p:spPr>
          <a:xfrm>
            <a:off x="1028700" y="895350"/>
            <a:ext cx="8824417"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1: Create an account</a:t>
            </a:r>
            <a:endParaRPr/>
          </a:p>
        </p:txBody>
      </p:sp>
      <p:sp>
        <p:nvSpPr>
          <p:cNvPr id="109" name="Google Shape;109;p15"/>
          <p:cNvSpPr txBox="1"/>
          <p:nvPr/>
        </p:nvSpPr>
        <p:spPr>
          <a:xfrm>
            <a:off x="1028700" y="2234213"/>
            <a:ext cx="15107716" cy="53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Visit the nonprofit page that you want to fundraise for and click “Create a Fundraiser.”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p:nvPr/>
        </p:nvSpPr>
        <p:spPr>
          <a:xfrm>
            <a:off x="5157191" y="3672488"/>
            <a:ext cx="7973617" cy="6436718"/>
          </a:xfrm>
          <a:custGeom>
            <a:avLst/>
            <a:gdLst/>
            <a:ahLst/>
            <a:cxnLst/>
            <a:rect l="l" t="t" r="r" b="b"/>
            <a:pathLst>
              <a:path w="7973617" h="6436718" extrusionOk="0">
                <a:moveTo>
                  <a:pt x="0" y="0"/>
                </a:moveTo>
                <a:lnTo>
                  <a:pt x="7973618" y="0"/>
                </a:lnTo>
                <a:lnTo>
                  <a:pt x="7973618" y="6436718"/>
                </a:lnTo>
                <a:lnTo>
                  <a:pt x="0" y="6436718"/>
                </a:lnTo>
                <a:lnTo>
                  <a:pt x="0" y="0"/>
                </a:lnTo>
                <a:close/>
              </a:path>
            </a:pathLst>
          </a:custGeom>
          <a:blipFill rotWithShape="1">
            <a:blip r:embed="rId3">
              <a:alphaModFix/>
            </a:blip>
            <a:stretch>
              <a:fillRect/>
            </a:stretch>
          </a:blipFill>
          <a:ln>
            <a:noFill/>
          </a:ln>
        </p:spPr>
      </p:sp>
      <p:sp>
        <p:nvSpPr>
          <p:cNvPr id="115" name="Google Shape;115;p16"/>
          <p:cNvSpPr txBox="1"/>
          <p:nvPr/>
        </p:nvSpPr>
        <p:spPr>
          <a:xfrm>
            <a:off x="1028700" y="895350"/>
            <a:ext cx="8824417"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1: Create an account</a:t>
            </a:r>
            <a:endParaRPr/>
          </a:p>
        </p:txBody>
      </p:sp>
      <p:sp>
        <p:nvSpPr>
          <p:cNvPr id="116" name="Google Shape;116;p16"/>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This will take you to a login page for CauseVox’s fundraising portal. If you don’t already have an account, click “Sign up for an account” to create one.</a:t>
            </a:r>
            <a:endParaRPr/>
          </a:p>
        </p:txBody>
      </p:sp>
      <p:grpSp>
        <p:nvGrpSpPr>
          <p:cNvPr id="117" name="Google Shape;117;p16"/>
          <p:cNvGrpSpPr/>
          <p:nvPr/>
        </p:nvGrpSpPr>
        <p:grpSpPr>
          <a:xfrm>
            <a:off x="5314950" y="8823229"/>
            <a:ext cx="2842565" cy="850108"/>
            <a:chOff x="0" y="-25988"/>
            <a:chExt cx="858623" cy="256783"/>
          </a:xfrm>
        </p:grpSpPr>
        <p:sp>
          <p:nvSpPr>
            <p:cNvPr id="118" name="Google Shape;118;p16"/>
            <p:cNvSpPr/>
            <p:nvPr/>
          </p:nvSpPr>
          <p:spPr>
            <a:xfrm>
              <a:off x="0" y="0"/>
              <a:ext cx="858623" cy="230795"/>
            </a:xfrm>
            <a:custGeom>
              <a:avLst/>
              <a:gdLst/>
              <a:ahLst/>
              <a:cxnLst/>
              <a:rect l="l" t="t" r="r" b="b"/>
              <a:pathLst>
                <a:path w="858623" h="230795" extrusionOk="0">
                  <a:moveTo>
                    <a:pt x="429311" y="0"/>
                  </a:moveTo>
                  <a:cubicBezTo>
                    <a:pt x="192209" y="0"/>
                    <a:pt x="0" y="51665"/>
                    <a:pt x="0" y="115398"/>
                  </a:cubicBezTo>
                  <a:cubicBezTo>
                    <a:pt x="0" y="179130"/>
                    <a:pt x="192209" y="230795"/>
                    <a:pt x="429311" y="230795"/>
                  </a:cubicBezTo>
                  <a:cubicBezTo>
                    <a:pt x="666414" y="230795"/>
                    <a:pt x="858623" y="179130"/>
                    <a:pt x="858623" y="115398"/>
                  </a:cubicBezTo>
                  <a:cubicBezTo>
                    <a:pt x="858623" y="51665"/>
                    <a:pt x="666414" y="0"/>
                    <a:pt x="429311"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p:nvPr/>
          </p:nvSpPr>
          <p:spPr>
            <a:xfrm>
              <a:off x="80496" y="-25988"/>
              <a:ext cx="697631" cy="2351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p:nvPr/>
        </p:nvSpPr>
        <p:spPr>
          <a:xfrm>
            <a:off x="644199" y="3672488"/>
            <a:ext cx="7359682" cy="6498600"/>
          </a:xfrm>
          <a:custGeom>
            <a:avLst/>
            <a:gdLst/>
            <a:ahLst/>
            <a:cxnLst/>
            <a:rect l="l" t="t" r="r" b="b"/>
            <a:pathLst>
              <a:path w="7359682" h="6498600" extrusionOk="0">
                <a:moveTo>
                  <a:pt x="0" y="0"/>
                </a:moveTo>
                <a:lnTo>
                  <a:pt x="7359683" y="0"/>
                </a:lnTo>
                <a:lnTo>
                  <a:pt x="7359683" y="6498600"/>
                </a:lnTo>
                <a:lnTo>
                  <a:pt x="0" y="6498600"/>
                </a:lnTo>
                <a:lnTo>
                  <a:pt x="0" y="0"/>
                </a:lnTo>
                <a:close/>
              </a:path>
            </a:pathLst>
          </a:custGeom>
          <a:blipFill rotWithShape="1">
            <a:blip r:embed="rId3">
              <a:alphaModFix/>
            </a:blip>
            <a:stretch>
              <a:fillRect/>
            </a:stretch>
          </a:blipFill>
          <a:ln>
            <a:noFill/>
          </a:ln>
        </p:spPr>
      </p:sp>
      <p:sp>
        <p:nvSpPr>
          <p:cNvPr id="125" name="Google Shape;125;p17"/>
          <p:cNvSpPr/>
          <p:nvPr/>
        </p:nvSpPr>
        <p:spPr>
          <a:xfrm>
            <a:off x="8003882" y="3935400"/>
            <a:ext cx="9639919" cy="5972775"/>
          </a:xfrm>
          <a:custGeom>
            <a:avLst/>
            <a:gdLst/>
            <a:ahLst/>
            <a:cxnLst/>
            <a:rect l="l" t="t" r="r" b="b"/>
            <a:pathLst>
              <a:path w="9639919" h="5972775" extrusionOk="0">
                <a:moveTo>
                  <a:pt x="0" y="0"/>
                </a:moveTo>
                <a:lnTo>
                  <a:pt x="9639919" y="0"/>
                </a:lnTo>
                <a:lnTo>
                  <a:pt x="9639919" y="5972775"/>
                </a:lnTo>
                <a:lnTo>
                  <a:pt x="0" y="5972775"/>
                </a:lnTo>
                <a:lnTo>
                  <a:pt x="0" y="0"/>
                </a:lnTo>
                <a:close/>
              </a:path>
            </a:pathLst>
          </a:custGeom>
          <a:blipFill rotWithShape="1">
            <a:blip r:embed="rId4">
              <a:alphaModFix/>
            </a:blip>
            <a:stretch>
              <a:fillRect/>
            </a:stretch>
          </a:blipFill>
          <a:ln>
            <a:noFill/>
          </a:ln>
        </p:spPr>
      </p:sp>
      <p:sp>
        <p:nvSpPr>
          <p:cNvPr id="126" name="Google Shape;126;p17"/>
          <p:cNvSpPr txBox="1"/>
          <p:nvPr/>
        </p:nvSpPr>
        <p:spPr>
          <a:xfrm>
            <a:off x="1028700" y="895350"/>
            <a:ext cx="8824417"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1: Create an account</a:t>
            </a:r>
            <a:endParaRPr/>
          </a:p>
        </p:txBody>
      </p:sp>
      <p:sp>
        <p:nvSpPr>
          <p:cNvPr id="127" name="Google Shape;127;p17"/>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After you sign up for an account, you will receive an activation email from CauseVox with more instructions. </a:t>
            </a:r>
            <a:r>
              <a:rPr lang="en-US" sz="3000" b="0" i="1" u="none" strike="noStrike" cap="none">
                <a:solidFill>
                  <a:srgbClr val="000000"/>
                </a:solidFill>
                <a:latin typeface="Roboto"/>
                <a:ea typeface="Roboto"/>
                <a:cs typeface="Roboto"/>
                <a:sym typeface="Roboto"/>
              </a:rPr>
              <a:t>*Please check your spam if you don’t see it in your inbox!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p:nvPr/>
        </p:nvSpPr>
        <p:spPr>
          <a:xfrm>
            <a:off x="4516355" y="3386738"/>
            <a:ext cx="9255289" cy="6719386"/>
          </a:xfrm>
          <a:custGeom>
            <a:avLst/>
            <a:gdLst/>
            <a:ahLst/>
            <a:cxnLst/>
            <a:rect l="l" t="t" r="r" b="b"/>
            <a:pathLst>
              <a:path w="9255289" h="6719386" extrusionOk="0">
                <a:moveTo>
                  <a:pt x="0" y="0"/>
                </a:moveTo>
                <a:lnTo>
                  <a:pt x="9255290" y="0"/>
                </a:lnTo>
                <a:lnTo>
                  <a:pt x="9255290" y="6719386"/>
                </a:lnTo>
                <a:lnTo>
                  <a:pt x="0" y="6719386"/>
                </a:lnTo>
                <a:lnTo>
                  <a:pt x="0" y="0"/>
                </a:lnTo>
                <a:close/>
              </a:path>
            </a:pathLst>
          </a:custGeom>
          <a:blipFill rotWithShape="1">
            <a:blip r:embed="rId3">
              <a:alphaModFix/>
            </a:blip>
            <a:stretch>
              <a:fillRect/>
            </a:stretch>
          </a:blipFill>
          <a:ln>
            <a:noFill/>
          </a:ln>
        </p:spPr>
      </p:sp>
      <p:sp>
        <p:nvSpPr>
          <p:cNvPr id="133" name="Google Shape;133;p18"/>
          <p:cNvSpPr txBox="1"/>
          <p:nvPr/>
        </p:nvSpPr>
        <p:spPr>
          <a:xfrm>
            <a:off x="1028700" y="895350"/>
            <a:ext cx="8824417"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1: Create an account</a:t>
            </a:r>
            <a:endParaRPr/>
          </a:p>
        </p:txBody>
      </p:sp>
      <p:sp>
        <p:nvSpPr>
          <p:cNvPr id="134" name="Google Shape;134;p18"/>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After you activate your account and login, you will be prompted to complete your user profile. This will show up on any fundraiser you create so that people can identify you!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p:nvPr/>
        </p:nvSpPr>
        <p:spPr>
          <a:xfrm>
            <a:off x="2694562" y="3301013"/>
            <a:ext cx="12898875" cy="6702186"/>
          </a:xfrm>
          <a:custGeom>
            <a:avLst/>
            <a:gdLst/>
            <a:ahLst/>
            <a:cxnLst/>
            <a:rect l="l" t="t" r="r" b="b"/>
            <a:pathLst>
              <a:path w="12898875" h="6702186" extrusionOk="0">
                <a:moveTo>
                  <a:pt x="0" y="0"/>
                </a:moveTo>
                <a:lnTo>
                  <a:pt x="12898876" y="0"/>
                </a:lnTo>
                <a:lnTo>
                  <a:pt x="12898876" y="6702186"/>
                </a:lnTo>
                <a:lnTo>
                  <a:pt x="0" y="6702186"/>
                </a:lnTo>
                <a:lnTo>
                  <a:pt x="0" y="0"/>
                </a:lnTo>
                <a:close/>
              </a:path>
            </a:pathLst>
          </a:custGeom>
          <a:blipFill rotWithShape="1">
            <a:blip r:embed="rId3">
              <a:alphaModFix/>
            </a:blip>
            <a:stretch>
              <a:fillRect/>
            </a:stretch>
          </a:blipFill>
          <a:ln>
            <a:noFill/>
          </a:ln>
        </p:spPr>
      </p:sp>
      <p:grpSp>
        <p:nvGrpSpPr>
          <p:cNvPr id="140" name="Google Shape;140;p19"/>
          <p:cNvGrpSpPr/>
          <p:nvPr/>
        </p:nvGrpSpPr>
        <p:grpSpPr>
          <a:xfrm>
            <a:off x="7367118" y="8125713"/>
            <a:ext cx="3553765" cy="619921"/>
            <a:chOff x="0" y="-33181"/>
            <a:chExt cx="1073448" cy="187253"/>
          </a:xfrm>
        </p:grpSpPr>
        <p:sp>
          <p:nvSpPr>
            <p:cNvPr id="141" name="Google Shape;141;p19"/>
            <p:cNvSpPr/>
            <p:nvPr/>
          </p:nvSpPr>
          <p:spPr>
            <a:xfrm>
              <a:off x="0" y="0"/>
              <a:ext cx="1073448" cy="154072"/>
            </a:xfrm>
            <a:custGeom>
              <a:avLst/>
              <a:gdLst/>
              <a:ahLst/>
              <a:cxnLst/>
              <a:rect l="l" t="t" r="r" b="b"/>
              <a:pathLst>
                <a:path w="1073448" h="154072" extrusionOk="0">
                  <a:moveTo>
                    <a:pt x="536724" y="0"/>
                  </a:moveTo>
                  <a:cubicBezTo>
                    <a:pt x="240299" y="0"/>
                    <a:pt x="0" y="34490"/>
                    <a:pt x="0" y="77036"/>
                  </a:cubicBezTo>
                  <a:cubicBezTo>
                    <a:pt x="0" y="119582"/>
                    <a:pt x="240299" y="154072"/>
                    <a:pt x="536724" y="154072"/>
                  </a:cubicBezTo>
                  <a:cubicBezTo>
                    <a:pt x="833148" y="154072"/>
                    <a:pt x="1073448" y="119582"/>
                    <a:pt x="1073448" y="77036"/>
                  </a:cubicBezTo>
                  <a:cubicBezTo>
                    <a:pt x="1073448" y="34490"/>
                    <a:pt x="833148" y="0"/>
                    <a:pt x="536724" y="0"/>
                  </a:cubicBezTo>
                  <a:close/>
                </a:path>
              </a:pathLst>
            </a:custGeom>
            <a:solidFill>
              <a:srgbClr val="000000">
                <a:alpha val="0"/>
              </a:srgbClr>
            </a:solidFill>
            <a:ln w="38100" cap="sq" cmpd="sng">
              <a:solidFill>
                <a:srgbClr val="FF313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100636" y="-33181"/>
              <a:ext cx="872176" cy="17280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3" name="Google Shape;143;p19"/>
          <p:cNvSpPr txBox="1"/>
          <p:nvPr/>
        </p:nvSpPr>
        <p:spPr>
          <a:xfrm>
            <a:off x="1028700" y="895350"/>
            <a:ext cx="10204450"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2: Set up your fundraiser</a:t>
            </a:r>
            <a:endParaRPr/>
          </a:p>
        </p:txBody>
      </p:sp>
      <p:sp>
        <p:nvSpPr>
          <p:cNvPr id="144" name="Google Shape;144;p19"/>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Since you visited an organization’s page to create a fundraiser for them, CauseVox will prompt you to create a personal page for that organization.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a:off x="2497635" y="3672488"/>
            <a:ext cx="13292731" cy="6277404"/>
          </a:xfrm>
          <a:custGeom>
            <a:avLst/>
            <a:gdLst/>
            <a:ahLst/>
            <a:cxnLst/>
            <a:rect l="l" t="t" r="r" b="b"/>
            <a:pathLst>
              <a:path w="13292731" h="6277404" extrusionOk="0">
                <a:moveTo>
                  <a:pt x="0" y="0"/>
                </a:moveTo>
                <a:lnTo>
                  <a:pt x="13292730" y="0"/>
                </a:lnTo>
                <a:lnTo>
                  <a:pt x="13292730" y="6277404"/>
                </a:lnTo>
                <a:lnTo>
                  <a:pt x="0" y="6277404"/>
                </a:lnTo>
                <a:lnTo>
                  <a:pt x="0" y="0"/>
                </a:lnTo>
                <a:close/>
              </a:path>
            </a:pathLst>
          </a:custGeom>
          <a:blipFill rotWithShape="1">
            <a:blip r:embed="rId3">
              <a:alphaModFix/>
            </a:blip>
            <a:stretch>
              <a:fillRect/>
            </a:stretch>
          </a:blipFill>
          <a:ln>
            <a:noFill/>
          </a:ln>
        </p:spPr>
      </p:sp>
      <p:sp>
        <p:nvSpPr>
          <p:cNvPr id="150" name="Google Shape;150;p20"/>
          <p:cNvSpPr txBox="1"/>
          <p:nvPr/>
        </p:nvSpPr>
        <p:spPr>
          <a:xfrm>
            <a:off x="1028700" y="895350"/>
            <a:ext cx="10204450"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2: Set up your fundraiser</a:t>
            </a:r>
            <a:endParaRPr/>
          </a:p>
        </p:txBody>
      </p:sp>
      <p:sp>
        <p:nvSpPr>
          <p:cNvPr id="151" name="Google Shape;151;p20"/>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At the top, you can change your display name for each fundraiser you create, but your profile photo will remain the same.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p:nvPr/>
        </p:nvSpPr>
        <p:spPr>
          <a:xfrm>
            <a:off x="831292" y="3672488"/>
            <a:ext cx="16625415" cy="6030664"/>
          </a:xfrm>
          <a:custGeom>
            <a:avLst/>
            <a:gdLst/>
            <a:ahLst/>
            <a:cxnLst/>
            <a:rect l="l" t="t" r="r" b="b"/>
            <a:pathLst>
              <a:path w="16625415" h="6030664" extrusionOk="0">
                <a:moveTo>
                  <a:pt x="0" y="0"/>
                </a:moveTo>
                <a:lnTo>
                  <a:pt x="16625416" y="0"/>
                </a:lnTo>
                <a:lnTo>
                  <a:pt x="16625416" y="6030664"/>
                </a:lnTo>
                <a:lnTo>
                  <a:pt x="0" y="6030664"/>
                </a:lnTo>
                <a:lnTo>
                  <a:pt x="0" y="0"/>
                </a:lnTo>
                <a:close/>
              </a:path>
            </a:pathLst>
          </a:custGeom>
          <a:blipFill rotWithShape="1">
            <a:blip r:embed="rId3">
              <a:alphaModFix/>
            </a:blip>
            <a:stretch>
              <a:fillRect/>
            </a:stretch>
          </a:blipFill>
          <a:ln>
            <a:noFill/>
          </a:ln>
        </p:spPr>
      </p:sp>
      <p:sp>
        <p:nvSpPr>
          <p:cNvPr id="157" name="Google Shape;157;p21"/>
          <p:cNvSpPr txBox="1"/>
          <p:nvPr/>
        </p:nvSpPr>
        <p:spPr>
          <a:xfrm>
            <a:off x="1028700" y="895350"/>
            <a:ext cx="10204450" cy="10477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i="0" u="none" strike="noStrike" cap="none">
                <a:solidFill>
                  <a:srgbClr val="000000"/>
                </a:solidFill>
                <a:latin typeface="Roboto"/>
                <a:ea typeface="Roboto"/>
                <a:cs typeface="Roboto"/>
                <a:sym typeface="Roboto"/>
              </a:rPr>
              <a:t>Step 2: Set up your fundraiser</a:t>
            </a:r>
            <a:endParaRPr/>
          </a:p>
        </p:txBody>
      </p:sp>
      <p:sp>
        <p:nvSpPr>
          <p:cNvPr id="158" name="Google Shape;158;p21"/>
          <p:cNvSpPr txBox="1"/>
          <p:nvPr/>
        </p:nvSpPr>
        <p:spPr>
          <a:xfrm>
            <a:off x="1028700" y="2234213"/>
            <a:ext cx="15107716" cy="106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0" i="0" u="none" strike="noStrike" cap="none">
                <a:solidFill>
                  <a:srgbClr val="000000"/>
                </a:solidFill>
                <a:latin typeface="Roboto"/>
                <a:ea typeface="Roboto"/>
                <a:cs typeface="Roboto"/>
                <a:sym typeface="Roboto"/>
              </a:rPr>
              <a:t>There are three sections to your fundraising page. Most of these will be pre-populated for you. Please edit and adapt them to your liking!</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Custom</PresentationFormat>
  <Paragraphs>43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Susan Punnett</cp:lastModifiedBy>
  <cp:revision>1</cp:revision>
  <dcterms:modified xsi:type="dcterms:W3CDTF">2024-11-12T15:52:47Z</dcterms:modified>
</cp:coreProperties>
</file>